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6" r:id="rId1"/>
    <p:sldMasterId id="2147484024" r:id="rId2"/>
  </p:sldMasterIdLst>
  <p:notesMasterIdLst>
    <p:notesMasterId r:id="rId25"/>
  </p:notesMasterIdLst>
  <p:sldIdLst>
    <p:sldId id="260" r:id="rId3"/>
    <p:sldId id="534" r:id="rId4"/>
    <p:sldId id="574" r:id="rId5"/>
    <p:sldId id="575" r:id="rId6"/>
    <p:sldId id="576" r:id="rId7"/>
    <p:sldId id="577" r:id="rId8"/>
    <p:sldId id="578" r:id="rId9"/>
    <p:sldId id="579" r:id="rId10"/>
    <p:sldId id="580" r:id="rId11"/>
    <p:sldId id="581" r:id="rId12"/>
    <p:sldId id="582" r:id="rId13"/>
    <p:sldId id="584" r:id="rId14"/>
    <p:sldId id="585" r:id="rId15"/>
    <p:sldId id="586" r:id="rId16"/>
    <p:sldId id="588" r:id="rId17"/>
    <p:sldId id="589" r:id="rId18"/>
    <p:sldId id="590" r:id="rId19"/>
    <p:sldId id="591" r:id="rId20"/>
    <p:sldId id="592" r:id="rId21"/>
    <p:sldId id="593" r:id="rId22"/>
    <p:sldId id="594" r:id="rId23"/>
    <p:sldId id="59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1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000000"/>
    <a:srgbClr val="66CCFF"/>
    <a:srgbClr val="EFDF99"/>
    <a:srgbClr val="EFDF9B"/>
    <a:srgbClr val="E8D272"/>
    <a:srgbClr val="DFBF39"/>
    <a:srgbClr val="EAD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31" autoAdjust="0"/>
  </p:normalViewPr>
  <p:slideViewPr>
    <p:cSldViewPr>
      <p:cViewPr varScale="1">
        <p:scale>
          <a:sx n="91" d="100"/>
          <a:sy n="91" d="100"/>
        </p:scale>
        <p:origin x="218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b="0" smtClean="0"/>
            </a:lvl1pPr>
          </a:lstStyle>
          <a:p>
            <a:pPr>
              <a:defRPr/>
            </a:pPr>
            <a:fld id="{392C53AB-798A-4E79-B9ED-6A4F26FFE925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从这个定义可以看出，这里面存在两个概念：实体（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entity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）和关系（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relation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实体在不同的领域具有不同的定义。在非生物领域，实体可以认为是一个人名（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）、一个地名（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location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）、一个时间点（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time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）等等；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而在生物领域，实体特指生物学上的专有名称，比如基因（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gene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）、蛋白质（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protein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）、疾病（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disease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）或者药物（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drug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94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6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跟其他基于核函数的方法相比，本文提出的系统在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Aimed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数据集上取得了第二好的效果，仅次于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Miwa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等人</a:t>
            </a:r>
            <a:r>
              <a:rPr lang="en-US" altLang="zh-CN" sz="1200" baseline="300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[22]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提出的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Multiple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核函数。而在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BioInfer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数据集上，我们的系统取得了最优的结果，并进一步将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值提高了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2.2%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左右。这说明本文提出的混合核函数是有效的。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此外，通过跟其他核函数方法对比，可以看出本文提出的混合核函数取得了最高的准确率（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Aimed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85.3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BioInfer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数据集上</a:t>
            </a:r>
            <a:r>
              <a:rPr lang="en-US" altLang="zh-CN" sz="1200" dirty="0" smtClean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86.0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，这两个数值都远高于其他的系统），这样的特点适用于某些对准确率有较高要求的系统。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6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One-hot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embedding</a:t>
            </a:r>
            <a:r>
              <a:rPr lang="zh-CN" altLang="en-US" smtClean="0"/>
              <a:t>表示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9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具有相同语义的词语会被聚集在一起。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One-hot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embedding</a:t>
            </a:r>
            <a:r>
              <a:rPr lang="zh-CN" altLang="en-US" smtClean="0"/>
              <a:t>表示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3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上面两个图是对句子句法分析的结果，每个椭圆形代表一个单词或者一个词组，红色部分是标记好的实体，其中黄色部分是抽取的依赖路径。</a:t>
            </a:r>
            <a:endParaRPr lang="en-US" altLang="zh-CN" dirty="0" smtClean="0"/>
          </a:p>
          <a:p>
            <a:r>
              <a:rPr lang="en-US" altLang="zh-CN" dirty="0" smtClean="0"/>
              <a:t>Transcribed---</a:t>
            </a:r>
            <a:r>
              <a:rPr lang="zh-CN" altLang="en-US" dirty="0" smtClean="0"/>
              <a:t>在生物领域表示转录的意思</a:t>
            </a:r>
            <a:endParaRPr lang="en-US" altLang="zh-CN" dirty="0" smtClean="0"/>
          </a:p>
          <a:p>
            <a:r>
              <a:rPr lang="en-US" altLang="zh-CN" dirty="0" smtClean="0"/>
              <a:t>Stimulatory---</a:t>
            </a:r>
            <a:r>
              <a:rPr lang="zh-CN" altLang="en-US" dirty="0" smtClean="0"/>
              <a:t>在生物领域表示刺激的意思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大量的错误是由依存分析器错误分析造成。比如依存分析器无法生成实体跟动词之间的依存关系（如主谓关系），这导致两个实体之间最短依存路径上就不会包括动词，这样，实体之间的关系就没法检测出来；</a:t>
            </a:r>
          </a:p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由实体的指代问题产生错误。在句子中，经常出现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which</a:t>
            </a:r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that</a:t>
            </a:r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这类指代词，这些词一般指代一个生物实体，由于系统只抽取两个实体之间的最短依存路径，所以此时指示代词和实体之间的关系会被忽略；</a:t>
            </a:r>
          </a:p>
          <a:p>
            <a:pPr lvl="0"/>
            <a:r>
              <a:rPr lang="zh-CN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有些关系并不是通过动词或者介词相互作用</a:t>
            </a:r>
            <a:r>
              <a:rPr lang="zh-CN" altLang="zh-CN" sz="1100" dirty="0" smtClean="0"/>
              <a:t>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8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度中心性主要衡量的是某个节点中心性趋势。如果有很多其他的节点连接到一个节点，那么这个节点所对应的度中心性越高，这也意味该节点在网络中的中心性越强，节点的地位相对越高。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间中心性衡量的是一个节点对于资源控制能力。可以将中间中心性看作一个交通路口的人流量，如果说一个交通路口的人流量大，那么则认为该交通路口在整个城市中处于一个重要的地位。同理，反映到一个基因相互作用网络图中，当我们认为一个节点处于一个关键位置时候，那么其他两个节点的路径要经过该节点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个结果中存在两个错误，其中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已经进行过说明，是由于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MB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属于细胞水平，不属于基因层次。而后面的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则是由于系统在进行命名实体识别时候出现的错误，一方面以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命名的基因跟乳腺癌之间不存在任何的联系，更多时候，在本系统的语料库中，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不是一个基因实体。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总结来说，通过网络分析的方式，一方面，可以找出与乳腺癌相关的基因，另一方面，通过计算每个基因节点在网络中的地位，可以衡量一个基因实体的重要性，这也从侧面反映出当前对于乳腺癌研究的一些热点基因。最主要的，这些实体关系的抽取可以为搜索引擎提供技术支持，进一步用于构建知识库或者知识图谱，方便用户检索，提高检索效率和准确性。此外，这种网络分析方式可以适用于其他类型疾病，所以这种分析方式存在一定的普适性，具有一定的实际意义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1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例子中存在四个实体，每个实体之间存在路径，所以总共存在</a:t>
            </a:r>
            <a:r>
              <a:rPr lang="en-US" altLang="zh-CN" dirty="0" smtClean="0"/>
              <a:t>6</a:t>
            </a:r>
            <a:r>
              <a:rPr lang="zh-CN" altLang="en-US" dirty="0" smtClean="0"/>
              <a:t>条路径。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21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从直观的角度来看，余弦核函数并没有将输入路径的顺序考虑进去，它只是考虑两个输入样本共同的单词部分。因此，为了抓住输入样本的结构信息，本文采用编辑距离核函数来衡量样本之间的相似性。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编辑距离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(edit distance)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又称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Levenshtein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距离，它衡量的是一个字符串通过插入，删除，替换这三种操作，从而转化成一个新的字符串所需要的最小的操作步数。最初的编辑距离是为了衡量两个字符串之间转化需要的最小步数，本文进行了拓展，将字符串拓展到了单词列表，也就是计算从一个单词列表转化成另一个单词列表需要的最少步数。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2C53AB-798A-4E79-B9ED-6A4F26FFE925}" type="slidenum">
              <a:rPr lang="zh-CN" alt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59D0D-2C72-4C58-91A0-34EA10912C1A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27FA1-6633-43FC-90E4-3356CE66C39A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0041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70049-AB8F-46E5-8853-365E05D1843B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8407B-55A0-4EC7-B511-A6F5C9D0BBFB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8914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27875" y="477838"/>
            <a:ext cx="1908175" cy="5694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98588" y="477838"/>
            <a:ext cx="5576887" cy="5694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E0C68-F540-4171-9DB6-D859828BF44C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D01E5-8F41-4550-B8E7-093E6954116E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60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15C5E0-E72C-409A-8644-8543D84E074F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EF03F-493A-48FB-AECB-B727B2EDA53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C51900-F6A2-4C17-95C7-0F0FF776DB42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83BF66-C529-45A6-A3A2-3F54465DE67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47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EAB43-3F8E-4C3B-B037-0192F6454793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1E7920-6FB1-4640-820D-334B3BE3951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32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5BBCCA-ED61-458D-A082-3E933A5B7202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9F7570-9DDF-4A9D-8B97-6AF3651EA4B9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19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6BEEF1-2E5E-4FB1-823F-FDF5B40C4EDC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FC3A0-9DD7-4581-A402-0E7239E38F71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46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203FBF-A3DE-4DC2-9BC6-7921DD0E641F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8AA93E-8BBE-4DFF-B6E3-898EAA58F6F5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0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4A5753-8597-47E6-9DD3-376AAE96787E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A17C3-6B46-4ACC-B50D-978A7F1A35B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35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AB80F6-17B2-47CC-8729-9AD8F3F422B6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7BB571-4583-415D-86B1-6430F2EF7DC1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4EFE7-BC03-472C-83CB-C10136EB7059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3552B-ED11-4E28-AF37-2EF1DD2C3693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6895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98F787-3030-475A-92A6-D348666FF26D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DC2115-545D-48B8-83AF-6BD910729614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8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E2E030-5A3D-4E7F-A855-0549D30A0D73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62A41C-47AC-4FF0-ABEF-1F153986524B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5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43DC74-2B9B-4919-BF58-99EB8A7883F5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72D5E-0A8E-4545-985A-CFDA6F67FB00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299A9-F5A1-43AA-9357-C4FDCF63B624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C9E6A-0062-4B86-BB55-DB24D8E5BF4F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63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03350" y="1557338"/>
            <a:ext cx="3740150" cy="461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95900" y="1557338"/>
            <a:ext cx="3740150" cy="46148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1125E-6847-4EB4-90E5-1449722013A4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2F290A-D5FD-4222-AB3F-50F1CE320C9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120F4B-0968-4295-A89A-2CC3292813EF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9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652C-EF19-4A9C-96D3-7F7FAD732606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619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22962-1BF2-4454-A7E8-D20310539C27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4BBFC-9EBC-4300-973C-0802B2687000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1225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8F2E0-FA82-4D96-8A9C-7B7CBB72A15F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785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3C382-D997-433D-8C19-3495C87BC779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F4CA4-C69C-4FC3-988A-86216E7A9D4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5977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0B11E-3EB7-40C0-B17B-33B5EEC75612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8EEB3-AD74-4014-8C88-E175CB3731D9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418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6"/>
          <p:cNvSpPr>
            <a:spLocks noChangeArrowheads="1"/>
          </p:cNvSpPr>
          <p:nvPr userDrawn="1"/>
        </p:nvSpPr>
        <p:spPr bwMode="auto">
          <a:xfrm>
            <a:off x="0" y="1341438"/>
            <a:ext cx="9144000" cy="1727200"/>
          </a:xfrm>
          <a:prstGeom prst="rect">
            <a:avLst/>
          </a:prstGeom>
          <a:gradFill rotWithShape="1">
            <a:gsLst>
              <a:gs pos="0">
                <a:srgbClr val="E8D272">
                  <a:alpha val="73999"/>
                </a:srgbClr>
              </a:gs>
              <a:gs pos="100000">
                <a:srgbClr val="FFFFFF">
                  <a:alpha val="60999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1295400" y="4114800"/>
            <a:ext cx="1112838" cy="27432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765175"/>
            <a:ext cx="8405813" cy="1246188"/>
            <a:chOff x="0" y="0"/>
            <a:chExt cx="5295" cy="785"/>
          </a:xfrm>
        </p:grpSpPr>
        <p:sp>
          <p:nvSpPr>
            <p:cNvPr id="2060" name="Freeform 8"/>
            <p:cNvSpPr>
              <a:spLocks/>
            </p:cNvSpPr>
            <p:nvPr userDrawn="1"/>
          </p:nvSpPr>
          <p:spPr bwMode="auto">
            <a:xfrm rot="-507431">
              <a:off x="0" y="613"/>
              <a:ext cx="1059" cy="172"/>
            </a:xfrm>
            <a:custGeom>
              <a:avLst/>
              <a:gdLst>
                <a:gd name="T0" fmla="*/ 1059 w 1059"/>
                <a:gd name="T1" fmla="*/ 0 h 172"/>
                <a:gd name="T2" fmla="*/ 147 w 1059"/>
                <a:gd name="T3" fmla="*/ 144 h 172"/>
                <a:gd name="T4" fmla="*/ 177 w 1059"/>
                <a:gd name="T5" fmla="*/ 171 h 172"/>
                <a:gd name="T6" fmla="*/ 1059 w 1059"/>
                <a:gd name="T7" fmla="*/ 24 h 172"/>
                <a:gd name="T8" fmla="*/ 1059 w 1059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9" h="172">
                  <a:moveTo>
                    <a:pt x="1059" y="0"/>
                  </a:moveTo>
                  <a:cubicBezTo>
                    <a:pt x="543" y="45"/>
                    <a:pt x="291" y="112"/>
                    <a:pt x="147" y="144"/>
                  </a:cubicBezTo>
                  <a:cubicBezTo>
                    <a:pt x="0" y="172"/>
                    <a:pt x="153" y="147"/>
                    <a:pt x="177" y="171"/>
                  </a:cubicBezTo>
                  <a:cubicBezTo>
                    <a:pt x="329" y="151"/>
                    <a:pt x="339" y="99"/>
                    <a:pt x="1059" y="24"/>
                  </a:cubicBezTo>
                  <a:cubicBezTo>
                    <a:pt x="1059" y="24"/>
                    <a:pt x="1059" y="0"/>
                    <a:pt x="1059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1" name="Freeform 9"/>
            <p:cNvSpPr>
              <a:spLocks/>
            </p:cNvSpPr>
            <p:nvPr userDrawn="1"/>
          </p:nvSpPr>
          <p:spPr bwMode="auto">
            <a:xfrm rot="-507431">
              <a:off x="1173" y="0"/>
              <a:ext cx="4122" cy="630"/>
            </a:xfrm>
            <a:custGeom>
              <a:avLst/>
              <a:gdLst>
                <a:gd name="T0" fmla="*/ 0 w 4122"/>
                <a:gd name="T1" fmla="*/ 204 h 630"/>
                <a:gd name="T2" fmla="*/ 3544 w 4122"/>
                <a:gd name="T3" fmla="*/ 348 h 630"/>
                <a:gd name="T4" fmla="*/ 3680 w 4122"/>
                <a:gd name="T5" fmla="*/ 630 h 630"/>
                <a:gd name="T6" fmla="*/ 3616 w 4122"/>
                <a:gd name="T7" fmla="*/ 624 h 630"/>
                <a:gd name="T8" fmla="*/ 3534 w 4122"/>
                <a:gd name="T9" fmla="*/ 368 h 630"/>
                <a:gd name="T10" fmla="*/ 17 w 4122"/>
                <a:gd name="T11" fmla="*/ 231 h 630"/>
                <a:gd name="T12" fmla="*/ 0 w 4122"/>
                <a:gd name="T13" fmla="*/ 204 h 6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2" h="630">
                  <a:moveTo>
                    <a:pt x="0" y="204"/>
                  </a:moveTo>
                  <a:cubicBezTo>
                    <a:pt x="255" y="198"/>
                    <a:pt x="1686" y="0"/>
                    <a:pt x="3544" y="348"/>
                  </a:cubicBezTo>
                  <a:cubicBezTo>
                    <a:pt x="4122" y="464"/>
                    <a:pt x="3754" y="614"/>
                    <a:pt x="3680" y="630"/>
                  </a:cubicBezTo>
                  <a:cubicBezTo>
                    <a:pt x="3680" y="630"/>
                    <a:pt x="3642" y="626"/>
                    <a:pt x="3616" y="624"/>
                  </a:cubicBezTo>
                  <a:cubicBezTo>
                    <a:pt x="3678" y="612"/>
                    <a:pt x="4118" y="488"/>
                    <a:pt x="3534" y="368"/>
                  </a:cubicBezTo>
                  <a:cubicBezTo>
                    <a:pt x="2029" y="98"/>
                    <a:pt x="696" y="156"/>
                    <a:pt x="17" y="231"/>
                  </a:cubicBezTo>
                  <a:cubicBezTo>
                    <a:pt x="17" y="231"/>
                    <a:pt x="0" y="204"/>
                    <a:pt x="0" y="2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062" name="Group 7"/>
            <p:cNvGrpSpPr>
              <a:grpSpLocks/>
            </p:cNvGrpSpPr>
            <p:nvPr userDrawn="1"/>
          </p:nvGrpSpPr>
          <p:grpSpPr bwMode="auto">
            <a:xfrm>
              <a:off x="1008" y="384"/>
              <a:ext cx="288" cy="288"/>
              <a:chOff x="0" y="0"/>
              <a:chExt cx="192" cy="192"/>
            </a:xfrm>
          </p:grpSpPr>
          <p:sp>
            <p:nvSpPr>
              <p:cNvPr id="2" name="Oval 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7" name="Oval 12"/>
              <p:cNvSpPr>
                <a:spLocks noChangeArrowheads="1"/>
              </p:cNvSpPr>
              <p:nvPr/>
            </p:nvSpPr>
            <p:spPr bwMode="auto">
              <a:xfrm>
                <a:off x="96" y="51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8" name="Oval 13"/>
              <p:cNvSpPr>
                <a:spLocks noChangeArrowheads="1"/>
              </p:cNvSpPr>
              <p:nvPr/>
            </p:nvSpPr>
            <p:spPr bwMode="auto">
              <a:xfrm>
                <a:off x="30" y="24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59" name="Oval 14"/>
              <p:cNvSpPr>
                <a:spLocks noChangeArrowheads="1"/>
              </p:cNvSpPr>
              <p:nvPr/>
            </p:nvSpPr>
            <p:spPr bwMode="auto">
              <a:xfrm>
                <a:off x="30" y="78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3" name="Oval 15"/>
              <p:cNvSpPr>
                <a:spLocks noChangeArrowheads="1"/>
              </p:cNvSpPr>
              <p:nvPr/>
            </p:nvSpPr>
            <p:spPr bwMode="auto">
              <a:xfrm>
                <a:off x="75" y="96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4" name="Oval 16"/>
              <p:cNvSpPr>
                <a:spLocks noChangeArrowheads="1"/>
              </p:cNvSpPr>
              <p:nvPr/>
            </p:nvSpPr>
            <p:spPr bwMode="auto">
              <a:xfrm>
                <a:off x="135" y="90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5" name="Oval 17"/>
              <p:cNvSpPr>
                <a:spLocks noChangeArrowheads="1"/>
              </p:cNvSpPr>
              <p:nvPr/>
            </p:nvSpPr>
            <p:spPr bwMode="auto">
              <a:xfrm>
                <a:off x="87" y="135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63" name="Oval 18"/>
              <p:cNvSpPr>
                <a:spLocks noChangeArrowheads="1"/>
              </p:cNvSpPr>
              <p:nvPr/>
            </p:nvSpPr>
            <p:spPr bwMode="auto">
              <a:xfrm>
                <a:off x="30" y="126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  <p:sp>
            <p:nvSpPr>
              <p:cNvPr id="2064" name="Oval 19"/>
              <p:cNvSpPr>
                <a:spLocks noChangeArrowheads="1"/>
              </p:cNvSpPr>
              <p:nvPr/>
            </p:nvSpPr>
            <p:spPr bwMode="auto">
              <a:xfrm>
                <a:off x="84" y="3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1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 smtClean="0"/>
              </a:p>
            </p:txBody>
          </p:sp>
        </p:grpSp>
      </p:grpSp>
      <p:sp>
        <p:nvSpPr>
          <p:cNvPr id="2065" name="Rectangle 25"/>
          <p:cNvSpPr>
            <a:spLocks noChangeArrowheads="1"/>
          </p:cNvSpPr>
          <p:nvPr/>
        </p:nvSpPr>
        <p:spPr bwMode="auto">
          <a:xfrm>
            <a:off x="2771775" y="6284913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84225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defTabSz="7842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fld id="{6B5CAEEF-F674-4F91-9C76-A6DFAC92503A}" type="datetime1">
              <a:rPr lang="zh-CN" altLang="en-US" sz="2400" smtClean="0">
                <a:latin typeface="Arial Narrow" panose="020B0606020202030204" pitchFamily="34" charset="0"/>
              </a:rPr>
              <a:pPr eaLnBrk="1" hangingPunct="1">
                <a:buFont typeface="Arial" panose="020B0604020202020204" pitchFamily="34" charset="0"/>
                <a:buNone/>
                <a:defRPr/>
              </a:pPr>
              <a:t>2017/4/1</a:t>
            </a:fld>
            <a:endParaRPr lang="en-US" sz="2400" smtClean="0">
              <a:latin typeface="Arial Narrow" panose="020B0606020202030204" pitchFamily="34" charset="0"/>
            </a:endParaRPr>
          </a:p>
        </p:txBody>
      </p:sp>
      <p:pic>
        <p:nvPicPr>
          <p:cNvPr id="2054" name="Picture 27" descr="画布"/>
          <p:cNvPicPr>
            <a:picLocks noChangeAspect="1" noChangeArrowheads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5110163"/>
            <a:ext cx="1884362" cy="174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5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1398588" y="477838"/>
            <a:ext cx="75247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6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3350" y="1557338"/>
            <a:ext cx="7632700" cy="461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1"/>
            <a:r>
              <a:rPr lang="zh-CN" altLang="en-US" smtClean="0"/>
              <a:t>第五级</a:t>
            </a:r>
          </a:p>
        </p:txBody>
      </p:sp>
      <p:sp>
        <p:nvSpPr>
          <p:cNvPr id="2069" name="Rectangle 2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l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fld id="{563DED47-DDD1-4600-A0E9-BFA546C25D27}" type="datetime1">
              <a:rPr lang="zh-CN" altLang="en-US"/>
              <a:pPr>
                <a:defRPr/>
              </a:pPr>
              <a:t>2017/4/1</a:t>
            </a:fld>
            <a:endParaRPr lang="en-US"/>
          </a:p>
        </p:txBody>
      </p:sp>
      <p:sp>
        <p:nvSpPr>
          <p:cNvPr id="2070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ctr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r>
              <a:rPr lang="zh-CN" altLang="en-US"/>
              <a:t>第一章  信息技术与计算机文化</a:t>
            </a:r>
            <a:endParaRPr lang="en-US"/>
          </a:p>
        </p:txBody>
      </p:sp>
      <p:sp>
        <p:nvSpPr>
          <p:cNvPr id="2071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8366" tIns="39183" rIns="78366" bIns="39183" numCol="1" anchor="t" anchorCtr="0" compatLnSpc="1">
            <a:prstTxWarp prst="textNoShape">
              <a:avLst/>
            </a:prstTxWarp>
          </a:bodyPr>
          <a:lstStyle>
            <a:lvl1pPr algn="r" defTabSz="784225" eaLnBrk="1" hangingPunct="1">
              <a:buFont typeface="Arial" panose="020B0604020202020204" pitchFamily="34" charset="0"/>
              <a:buNone/>
              <a:defRPr sz="1200" b="0" smtClean="0">
                <a:latin typeface="+mn-lt"/>
              </a:defRPr>
            </a:lvl1pPr>
          </a:lstStyle>
          <a:p>
            <a:pPr>
              <a:defRPr/>
            </a:pPr>
            <a:fld id="{E9B932C9-0C2D-44C4-9EB2-646C050AAFBD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ransition/>
  <p:txStyles>
    <p:titleStyle>
      <a:lvl1pPr algn="ctr" defTabSz="784225" rtl="0" eaLnBrk="0" fontAlgn="base" hangingPunct="0">
        <a:spcBef>
          <a:spcPct val="0"/>
        </a:spcBef>
        <a:spcAft>
          <a:spcPct val="0"/>
        </a:spcAft>
        <a:defRPr sz="39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2pPr>
      <a:lvl3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3pPr>
      <a:lvl4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4pPr>
      <a:lvl5pPr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5pPr>
      <a:lvl6pPr marL="4572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6pPr>
      <a:lvl7pPr marL="9144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7pPr>
      <a:lvl8pPr marL="13716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8pPr>
      <a:lvl9pPr marL="1828800" algn="ctr" defTabSz="784225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 Narrow" panose="020B0606020202030204" pitchFamily="34" charset="0"/>
          <a:ea typeface="宋体" panose="02010600030101010101" pitchFamily="2" charset="-122"/>
        </a:defRPr>
      </a:lvl9pPr>
    </p:titleStyle>
    <p:bodyStyle>
      <a:lvl1pPr marL="293688" indent="-293688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6588" indent="-244475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193675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195263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63713" indent="-196850" algn="l" defTabSz="784225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3DED47-DDD1-4600-A0E9-BFA546C25D27}" type="datetime1">
              <a:rPr lang="zh-CN" altLang="en-US" smtClean="0"/>
              <a:pPr>
                <a:defRPr/>
              </a:pPr>
              <a:t>2017/4/1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mtClean="0"/>
              <a:t>第一章  信息技术与计算机文化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9B932C9-0C2D-44C4-9EB2-646C050AAFBD}" type="slidenum">
              <a:rPr lang="zh-CN" alt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40"/>
          <p:cNvSpPr>
            <a:spLocks noChangeArrowheads="1"/>
          </p:cNvSpPr>
          <p:nvPr userDrawn="1"/>
        </p:nvSpPr>
        <p:spPr bwMode="auto">
          <a:xfrm>
            <a:off x="0" y="0"/>
            <a:ext cx="1331913" cy="6858000"/>
          </a:xfrm>
          <a:prstGeom prst="rect">
            <a:avLst/>
          </a:prstGeom>
          <a:gradFill rotWithShape="1">
            <a:gsLst>
              <a:gs pos="0">
                <a:srgbClr val="DFBF39">
                  <a:alpha val="60999"/>
                </a:srgbClr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/>
          </a:p>
        </p:txBody>
      </p:sp>
      <p:sp>
        <p:nvSpPr>
          <p:cNvPr id="8" name="Rectangle 28" descr="画布"/>
          <p:cNvSpPr>
            <a:spLocks noChangeArrowheads="1"/>
          </p:cNvSpPr>
          <p:nvPr userDrawn="1"/>
        </p:nvSpPr>
        <p:spPr bwMode="auto">
          <a:xfrm>
            <a:off x="73025" y="44450"/>
            <a:ext cx="1403350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>
            <a:spAutoFit/>
          </a:bodyPr>
          <a:lstStyle>
            <a:lvl1pPr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000" smtClean="0">
                <a:solidFill>
                  <a:srgbClr val="003300"/>
                </a:solidFill>
              </a:rPr>
              <a:t>   HFUT</a:t>
            </a:r>
          </a:p>
        </p:txBody>
      </p:sp>
      <p:pic>
        <p:nvPicPr>
          <p:cNvPr id="9" name="Picture 30" descr="画布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57225"/>
            <a:ext cx="1295400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1" descr="画布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125538"/>
            <a:ext cx="1214438" cy="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937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Relationship Id="rId4" Type="http://schemas.openxmlformats.org/officeDocument/2006/relationships/image" Target="../media/image10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Relationship Id="rId4" Type="http://schemas.openxmlformats.org/officeDocument/2006/relationships/image" Target="../media/image11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4" Type="http://schemas.openxmlformats.org/officeDocument/2006/relationships/image" Target="../media/image10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 descr="画布"/>
          <p:cNvSpPr>
            <a:spLocks noChangeArrowheads="1"/>
          </p:cNvSpPr>
          <p:nvPr/>
        </p:nvSpPr>
        <p:spPr bwMode="auto">
          <a:xfrm>
            <a:off x="6781800" y="152400"/>
            <a:ext cx="2133600" cy="4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>
              <a:latin typeface="Cambria Math" panose="02040503050406030204" pitchFamily="18" charset="0"/>
            </a:endParaRPr>
          </a:p>
        </p:txBody>
      </p:sp>
      <p:sp>
        <p:nvSpPr>
          <p:cNvPr id="4099" name="标题 1"/>
          <p:cNvSpPr>
            <a:spLocks noGrp="1"/>
          </p:cNvSpPr>
          <p:nvPr>
            <p:ph type="ctrTitle" idx="4294967295"/>
          </p:nvPr>
        </p:nvSpPr>
        <p:spPr>
          <a:xfrm>
            <a:off x="519113" y="1557338"/>
            <a:ext cx="8396287" cy="1600200"/>
          </a:xfrm>
        </p:spPr>
        <p:txBody>
          <a:bodyPr/>
          <a:lstStyle/>
          <a:p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基于机器学习和神经网络的关系抽取研究</a:t>
            </a:r>
            <a:endParaRPr lang="zh-CN" altLang="en-US" sz="3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00" name="副标题 2"/>
          <p:cNvSpPr>
            <a:spLocks noGrp="1"/>
          </p:cNvSpPr>
          <p:nvPr>
            <p:ph type="subTitle" idx="4294967295"/>
          </p:nvPr>
        </p:nvSpPr>
        <p:spPr>
          <a:xfrm>
            <a:off x="2124075" y="3992563"/>
            <a:ext cx="6400800" cy="17526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Cambria Math" panose="02040503050406030204" pitchFamily="18" charset="0"/>
                <a:ea typeface="楷体" panose="02010609060101010101" pitchFamily="49" charset="-122"/>
              </a:rPr>
              <a:t>                      </a:t>
            </a:r>
            <a:endParaRPr lang="en-US" altLang="zh-CN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               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答辩人：华磊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导  师：任福继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endParaRPr lang="en-US" altLang="zh-CN" sz="2400" dirty="0" smtClean="0">
              <a:latin typeface="+mj-ea"/>
              <a:ea typeface="+mj-ea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Cambria Math" panose="02040503050406030204" pitchFamily="18" charset="0"/>
                <a:ea typeface="楷体" panose="02010609060101010101" pitchFamily="49" charset="-122"/>
              </a:rPr>
              <a:t>                                                       </a:t>
            </a:r>
            <a:endParaRPr lang="zh-CN" altLang="en-US" sz="2400" dirty="0" smtClean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advTm="14695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度中心性分析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10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计算机与信息学院</a:t>
            </a:r>
          </a:p>
        </p:txBody>
      </p:sp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84" y="1374032"/>
            <a:ext cx="7128380" cy="410445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533154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中间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中心性分析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11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64" y="1556954"/>
            <a:ext cx="7025852" cy="4104456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107125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加权分析结果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0"/>
            <a:ext cx="7632700" cy="5295601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98096"/>
              </p:ext>
            </p:extLst>
          </p:nvPr>
        </p:nvGraphicFramePr>
        <p:xfrm>
          <a:off x="2051720" y="1341438"/>
          <a:ext cx="5760639" cy="500698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441315"/>
                <a:gridCol w="1567050"/>
                <a:gridCol w="2752274"/>
              </a:tblGrid>
              <a:tr h="31061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基因名称</a:t>
                      </a:r>
                      <a:endParaRPr lang="zh-CN" sz="16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加权数值</a:t>
                      </a:r>
                      <a:endParaRPr lang="zh-CN" sz="1600" kern="10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是否与</a:t>
                      </a: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breast cancer</a:t>
                      </a:r>
                      <a:r>
                        <a:rPr lang="zh-CN" sz="1600" kern="100" dirty="0"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相关</a:t>
                      </a:r>
                      <a:endParaRPr lang="zh-CN" sz="1600" kern="1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BRCA1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0.6109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HER2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0.5806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MB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0.5648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HOX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0.5067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SYK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0.5067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EGFR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0.2814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ERBB2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0.2368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BRCA2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0.2298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0.2151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MYC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0.2120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0.1882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VEGF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0.1665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EGF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0.1617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PRO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0.1497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309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SRC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0.1410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YES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73961015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316424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7" name="图片 6" descr="编辑距离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25" y="1196752"/>
            <a:ext cx="6120680" cy="281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956459" y="4150835"/>
            <a:ext cx="6624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KaiC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nsubj - interacts - prep with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KaiA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conj_and - </a:t>
            </a:r>
            <a:r>
              <a:rPr lang="en-US" altLang="zh-CN" sz="1800" b="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SasA</a:t>
            </a:r>
            <a:r>
              <a:rPr lang="en-US" altLang="zh-CN" sz="1800" b="0" dirty="0">
                <a:latin typeface="Cambria Math" panose="02040503050406030204" pitchFamily="18" charset="0"/>
                <a:ea typeface="Cambria Math" panose="02040503050406030204" pitchFamily="18" charset="0"/>
              </a:rPr>
              <a:t> - conj and - </a:t>
            </a:r>
            <a:r>
              <a:rPr lang="en-US" altLang="zh-CN" sz="1800" b="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KaiB</a:t>
            </a:r>
            <a:endParaRPr lang="zh-CN" altLang="zh-CN" sz="1800" b="0" dirty="0"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26116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核函数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403648" y="1301751"/>
                <a:ext cx="7632700" cy="46148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余弦核函数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en-US" altLang="zh-CN" sz="2000" i="1" dirty="0" smtClean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 ||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altLang="zh-CN" sz="2000" i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编辑距离核函数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en-US" altLang="zh-CN" sz="2000" i="1" dirty="0" smtClean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混合核函数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h𝑦𝑏𝑟𝑖𝑑</m:t>
                          </m:r>
                        </m:sub>
                      </m:sSub>
                      <m:d>
                        <m:d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𝑒𝑑𝑖𝑡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hlinkClick r:id="" action="ppaction://noaction"/>
                        </a:rPr>
                        <m:t>α</m:t>
                      </m:r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403648" y="1301751"/>
                <a:ext cx="7632700" cy="4614862"/>
              </a:xfrm>
              <a:blipFill rotWithShape="0">
                <a:blip r:embed="rId4"/>
                <a:stretch>
                  <a:fillRect l="-719" t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1434428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32319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5579241"/>
              </p:ext>
            </p:extLst>
          </p:nvPr>
        </p:nvGraphicFramePr>
        <p:xfrm>
          <a:off x="1475656" y="1196752"/>
          <a:ext cx="7131452" cy="49679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3733"/>
                <a:gridCol w="927545"/>
                <a:gridCol w="942573"/>
                <a:gridCol w="659549"/>
                <a:gridCol w="843222"/>
                <a:gridCol w="843222"/>
                <a:gridCol w="891608"/>
              </a:tblGrid>
              <a:tr h="36561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Aimed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BioInfer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1905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核函数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Shallow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57.2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59.0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Graph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52.9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61.8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56.4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9406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Edit-distance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58.4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61.2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59.6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Hybrid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55.0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68.8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65.7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71.1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68.1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Multiple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64.2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67.6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Walk weight </a:t>
                      </a: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kernel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61.4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53.3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56.6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61.8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54.2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57.6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2527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本文提出的混合核函数</a:t>
                      </a:r>
                      <a:endParaRPr lang="zh-CN" sz="1600" b="1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85.3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49.5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62.5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86.0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70.3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17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510496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18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812311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词向量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93863"/>
            <a:ext cx="5524500" cy="3438525"/>
          </a:xfrm>
        </p:spPr>
      </p:pic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19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500944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effectLst>
                  <a:outerShdw algn="ctr" rotWithShape="0">
                    <a:srgbClr val="000000">
                      <a:alpha val="68000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effectLst>
                <a:outerShdw algn="ctr" rotWithShape="0">
                  <a:srgbClr val="000000">
                    <a:alpha val="68000"/>
                  </a:srgbClr>
                </a:outerShdw>
              </a:effectLst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词向量</a:t>
            </a: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" y="1301751"/>
            <a:ext cx="9089317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7414431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21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36447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03363" y="438151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基于</a:t>
            </a:r>
            <a:r>
              <a:rPr lang="en-US" altLang="zh-CN" sz="28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的关系抽取模型</a:t>
            </a:r>
            <a:endParaRPr lang="zh-CN" altLang="en-US" sz="28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93863"/>
            <a:ext cx="5524500" cy="3438525"/>
          </a:xfrm>
        </p:spPr>
      </p:pic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22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7526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研究意义</a:t>
            </a:r>
            <a:endParaRPr lang="zh-CN" altLang="en-US" sz="2800" dirty="0" smtClean="0"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511300" y="1341438"/>
                <a:ext cx="7632700" cy="461486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问题定义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实体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(entity)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：基因、蛋白质、药物名称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(relation)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：依赖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(depend)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、刺激</a:t>
                </a:r>
                <a:r>
                  <a:rPr lang="en-US" altLang="zh-CN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(stimulate)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数学描述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lvl="1" indent="0">
                  <a:buNone/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给定输入：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57200" lvl="1" indent="0">
                  <a:buNone/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定义映射函数：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  +1 </m:t>
                            </m:r>
                            <m:r>
                              <a:rPr lang="zh-CN" altLang="zh-CN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研究意义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构建生物领域的相互作用关系知识库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提高生物领域检索效率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None/>
                  <a:defRPr/>
                </a:pPr>
                <a:endParaRPr lang="zh-CN" altLang="en-US" sz="18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buFont typeface="Wingdings" panose="05000000000000000000" pitchFamily="2" charset="2"/>
                  <a:buNone/>
                  <a:defRPr/>
                </a:pPr>
                <a:endParaRPr lang="es-ES" altLang="en-US" sz="2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None/>
                  <a:defRPr/>
                </a:pPr>
                <a:endParaRPr lang="es-ES" altLang="en-US" sz="28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511300" y="1341438"/>
                <a:ext cx="7632700" cy="4614862"/>
              </a:xfrm>
              <a:blipFill rotWithShape="0">
                <a:blip r:embed="rId4"/>
                <a:stretch>
                  <a:fillRect l="-719" t="-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3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031864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4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0022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抽取实体之间的最短依存路径，制定规则来实现关系抽取</a:t>
            </a:r>
            <a:endParaRPr lang="es-ES" altLang="en-US" sz="20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5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15" y="1846225"/>
            <a:ext cx="3824659" cy="27349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66" y="1693863"/>
            <a:ext cx="4104308" cy="3607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9814" y="5403418"/>
            <a:ext cx="2160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通过动词作用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22268" y="5401161"/>
            <a:ext cx="21606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通过介词作用</a:t>
            </a:r>
            <a:endParaRPr lang="zh-CN" altLang="en-US" sz="20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59795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6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868333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i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altLang="zh-CN" sz="19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错误分析：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大量的错误是由依存分析器错误分析造成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实体的指代问题产生错误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有些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关系并不是通过动词或者介词相互作用</a:t>
            </a:r>
            <a:r>
              <a:rPr lang="zh-CN" altLang="zh-CN" sz="2000" dirty="0"/>
              <a:t>。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1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7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71433"/>
              </p:ext>
            </p:extLst>
          </p:nvPr>
        </p:nvGraphicFramePr>
        <p:xfrm>
          <a:off x="2411760" y="1436020"/>
          <a:ext cx="4896543" cy="21602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90298"/>
                <a:gridCol w="1173233"/>
                <a:gridCol w="1066506"/>
                <a:gridCol w="1066506"/>
              </a:tblGrid>
              <a:tr h="429311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方法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准确率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召回率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F-</a:t>
                      </a:r>
                      <a:r>
                        <a:rPr lang="zh-CN" sz="1600" kern="10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a:t>值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Autopat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0.58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0.60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Rule-based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0.56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0.30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0.39</a:t>
                      </a:r>
                      <a:endParaRPr lang="zh-CN" sz="1600" kern="10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RelEx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0.82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0.72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32732">
                <a:tc>
                  <a:txBody>
                    <a:bodyPr/>
                    <a:lstStyle/>
                    <a:p>
                      <a:pPr indent="2667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Our system</a:t>
                      </a:r>
                      <a:endParaRPr lang="zh-CN" sz="1600" b="1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0.77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0.70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0.73</a:t>
                      </a:r>
                      <a:endParaRPr lang="zh-CN" sz="1600" kern="1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96638910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88956" y="836712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生物实体关系抽取问题定义和研究背景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基于规则和基于机器学习的生物实体关系抽取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基于规则的关系抽取技术</a:t>
            </a:r>
            <a:endParaRPr lang="en-US" altLang="zh-CN" sz="2000" dirty="0" smtClean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基于规则的关系抽取系统实验结果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无监督的大规模的实体关系图构建和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基于机器学习的关系抽取技术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基于机器学习的关系抽取系统实验结果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基于神经网络的生物实体关系抽取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基于神经网络的自然语言处理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的关系抽取系统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构建以及实验结果分析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总结</a:t>
            </a:r>
            <a:endParaRPr lang="zh-CN" altLang="en-US" sz="20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defRPr/>
            </a:pPr>
            <a:endParaRPr lang="zh-CN" altLang="en-US" sz="2800" b="1" dirty="0" smtClean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buNone/>
              <a:defRPr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s-ES" altLang="en-US" sz="2800" i="1" dirty="0" smtClean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53200" y="6248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8</a:t>
            </a:fld>
            <a:endParaRPr lang="en-US" altLang="zh-CN" sz="1600" b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698989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1619250" y="477838"/>
            <a:ext cx="7524750" cy="863600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</a:t>
            </a:r>
            <a:r>
              <a:rPr lang="zh-CN" altLang="en-US" sz="28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监督的大规模实体关系图构建和分析</a:t>
            </a:r>
            <a:endParaRPr lang="zh-CN" altLang="en-US" sz="3600" dirty="0" smtClean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5123" name="内容占位符 2"/>
          <p:cNvSpPr>
            <a:spLocks noGrp="1"/>
          </p:cNvSpPr>
          <p:nvPr>
            <p:ph idx="4294967295"/>
          </p:nvPr>
        </p:nvSpPr>
        <p:spPr>
          <a:xfrm>
            <a:off x="1403648" y="1301751"/>
            <a:ext cx="7632700" cy="4614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数据准备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breast cancer gene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为检索关键词，利用爬虫方式从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pubmed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抓取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47000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摘要，并进行文本预处理；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抓取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OMIM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数据库上实体名词；</a:t>
            </a:r>
            <a:endParaRPr lang="es-E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将关系抽取系统应用到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处理好的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数据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构建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网络图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网络分析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度中心性分析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中间中间性分析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24" name="日期占位符 3"/>
          <p:cNvSpPr txBox="1">
            <a:spLocks noGrp="1" noChangeArrowheads="1"/>
          </p:cNvSpPr>
          <p:nvPr/>
        </p:nvSpPr>
        <p:spPr bwMode="auto">
          <a:xfrm>
            <a:off x="39688" y="6308725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A6454FEC-D484-4487-9573-ACAAC52CD485}" type="datetime1">
              <a:rPr lang="zh-CN" altLang="en-US" sz="1800"/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2017/4/1</a:t>
            </a:fld>
            <a:endParaRPr lang="en-US" altLang="zh-CN" sz="1800"/>
          </a:p>
        </p:txBody>
      </p:sp>
      <p:sp>
        <p:nvSpPr>
          <p:cNvPr id="5125" name="灯片编号占位符 4"/>
          <p:cNvSpPr txBox="1">
            <a:spLocks noGrp="1" noChangeArrowheads="1"/>
          </p:cNvSpPr>
          <p:nvPr/>
        </p:nvSpPr>
        <p:spPr bwMode="auto">
          <a:xfrm>
            <a:off x="6516216" y="6269038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366" tIns="39183" rIns="78366" bIns="39183"/>
          <a:lstStyle>
            <a:lvl1pPr defTabSz="784225">
              <a:spcBef>
                <a:spcPct val="20000"/>
              </a:spcBef>
              <a:buFont typeface="Wingdings" panose="05000000000000000000" pitchFamily="2" charset="2"/>
              <a:buChar char="Ø"/>
              <a:defRPr sz="2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 defTabSz="784225">
              <a:spcBef>
                <a:spcPct val="20000"/>
              </a:spcBef>
              <a:buFont typeface="Wingdings" panose="05000000000000000000" pitchFamily="2" charset="2"/>
              <a:buChar char="•"/>
              <a:defRPr sz="21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 defTabSz="784225">
              <a:spcBef>
                <a:spcPct val="20000"/>
              </a:spcBef>
              <a:buFont typeface="Wingdings" panose="05000000000000000000" pitchFamily="2" charset="2"/>
              <a:buChar char="–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 defTabSz="784225">
              <a:spcBef>
                <a:spcPct val="20000"/>
              </a:spcBef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defTabSz="784225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7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5D410048-4B2F-4C7A-B910-F1FE8B5E3E1A}" type="slidenum">
              <a:rPr lang="zh-CN" altLang="en-US" sz="1600" b="0"/>
              <a:pPr algn="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9</a:t>
            </a:fld>
            <a:endParaRPr lang="en-US" altLang="zh-CN" sz="1600" b="0" dirty="0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25438" y="1693863"/>
            <a:ext cx="3587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1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计算机与信息学院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3686632"/>
      </p:ext>
    </p:extLst>
  </p:cSld>
  <p:clrMapOvr>
    <a:masterClrMapping/>
  </p:clrMapOvr>
  <p:transition advTm="17691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0|2.9|3.5"/>
</p:tagLst>
</file>

<file path=ppt/theme/theme1.xml><?xml version="1.0" encoding="utf-8"?>
<a:theme xmlns:a="http://schemas.openxmlformats.org/drawingml/2006/main" name="1_计算机文化基础">
  <a:themeElements>
    <a:clrScheme name="1_计算机文化基础 7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33CCFF"/>
      </a:accent2>
      <a:accent3>
        <a:srgbClr val="FFFFFF"/>
      </a:accent3>
      <a:accent4>
        <a:srgbClr val="000000"/>
      </a:accent4>
      <a:accent5>
        <a:srgbClr val="F9F3DD"/>
      </a:accent5>
      <a:accent6>
        <a:srgbClr val="2DB9E7"/>
      </a:accent6>
      <a:hlink>
        <a:srgbClr val="463FD7"/>
      </a:hlink>
      <a:folHlink>
        <a:srgbClr val="33CCCC"/>
      </a:folHlink>
    </a:clrScheme>
    <a:fontScheme name="1_计算机文化基础">
      <a:majorFont>
        <a:latin typeface="Arial Narrow"/>
        <a:ea typeface="宋体"/>
        <a:cs typeface=""/>
      </a:majorFont>
      <a:minorFont>
        <a:latin typeface="Arial Narrow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8366" tIns="39183" rIns="78366" bIns="39183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78366" tIns="39183" rIns="78366" bIns="39183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计算机文化基础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计算机文化基础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计算机文化基础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计算机文化基础 7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33CCFF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2DB9E7"/>
        </a:accent6>
        <a:hlink>
          <a:srgbClr val="463FD7"/>
        </a:hlink>
        <a:folHlink>
          <a:srgbClr val="33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Settings\aa\Application Data\Microsoft\Templates\计算机文化基础.pot</Template>
  <TotalTime>841</TotalTime>
  <Pages>0</Pages>
  <Words>2245</Words>
  <Characters>0</Characters>
  <Application>Microsoft Office PowerPoint</Application>
  <DocSecurity>0</DocSecurity>
  <PresentationFormat>全屏显示(4:3)</PresentationFormat>
  <Lines>0</Lines>
  <Paragraphs>404</Paragraphs>
  <Slides>22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楷体</vt:lpstr>
      <vt:lpstr>宋体</vt:lpstr>
      <vt:lpstr>Arial</vt:lpstr>
      <vt:lpstr>Arial Narrow</vt:lpstr>
      <vt:lpstr>Calibri</vt:lpstr>
      <vt:lpstr>Calibri Light</vt:lpstr>
      <vt:lpstr>Cambria Math</vt:lpstr>
      <vt:lpstr>Times New Roman</vt:lpstr>
      <vt:lpstr>Wingdings</vt:lpstr>
      <vt:lpstr>1_计算机文化基础</vt:lpstr>
      <vt:lpstr>Office Theme</vt:lpstr>
      <vt:lpstr>基于机器学习和神经网络的关系抽取研究</vt:lpstr>
      <vt:lpstr>PowerPoint 演示文稿</vt:lpstr>
      <vt:lpstr>生物实体关系抽取问题定义和研究意义</vt:lpstr>
      <vt:lpstr>PowerPoint 演示文稿</vt:lpstr>
      <vt:lpstr>基于规则的关系抽取技术</vt:lpstr>
      <vt:lpstr>PowerPoint 演示文稿</vt:lpstr>
      <vt:lpstr>基于规则的关系抽取系统实验结果</vt:lpstr>
      <vt:lpstr>PowerPoint 演示文稿</vt:lpstr>
      <vt:lpstr>无监督的大规模实体关系图构建和分析</vt:lpstr>
      <vt:lpstr>度中心性分析</vt:lpstr>
      <vt:lpstr>中间中心性分析</vt:lpstr>
      <vt:lpstr>加权分析结果</vt:lpstr>
      <vt:lpstr>PowerPoint 演示文稿</vt:lpstr>
      <vt:lpstr>基于机器学习的关系抽取</vt:lpstr>
      <vt:lpstr>核函数</vt:lpstr>
      <vt:lpstr>PowerPoint 演示文稿</vt:lpstr>
      <vt:lpstr>基于机器学习的关系抽取系统实验结果</vt:lpstr>
      <vt:lpstr>PowerPoint 演示文稿</vt:lpstr>
      <vt:lpstr>词向量</vt:lpstr>
      <vt:lpstr>词向量</vt:lpstr>
      <vt:lpstr>PowerPoint 演示文稿</vt:lpstr>
      <vt:lpstr>基于CNN的关系抽取模型</vt:lpstr>
    </vt:vector>
  </TitlesOfParts>
  <Manager/>
  <Company>hfut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humin</dc:creator>
  <cp:keywords/>
  <dc:description/>
  <cp:lastModifiedBy>lei hua</cp:lastModifiedBy>
  <cp:revision>580</cp:revision>
  <dcterms:created xsi:type="dcterms:W3CDTF">2004-06-08T02:10:05Z</dcterms:created>
  <dcterms:modified xsi:type="dcterms:W3CDTF">2017-04-01T08:48:37Z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